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B Garamond ExtraBold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BGaramondExtraBold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EBGaramond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640ea38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d640ea386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640ea386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Xavier - </a:t>
            </a:r>
            <a:r>
              <a:rPr b="1" lang="en"/>
              <a:t>1 minute for title &amp; this introduction slide</a:t>
            </a:r>
            <a:endParaRPr b="1"/>
          </a:p>
        </p:txBody>
      </p:sp>
      <p:sp>
        <p:nvSpPr>
          <p:cNvPr id="62" name="Google Shape;62;g2d640ea386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640ea38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Kaden - 2 minutes for this slide</a:t>
            </a:r>
            <a:endParaRPr b="1"/>
          </a:p>
        </p:txBody>
      </p:sp>
      <p:sp>
        <p:nvSpPr>
          <p:cNvPr id="81" name="Google Shape;81;g2d640ea386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640ea386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short blurb from each of us out loud from our perspective what the learning goal is, based on our experiences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 minutes for this slide</a:t>
            </a:r>
            <a:endParaRPr b="1"/>
          </a:p>
        </p:txBody>
      </p:sp>
      <p:sp>
        <p:nvSpPr>
          <p:cNvPr id="95" name="Google Shape;95;g2d640ea386d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640ea386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 - We’ll </a:t>
            </a:r>
            <a:r>
              <a:rPr lang="en"/>
              <a:t>succinctly</a:t>
            </a:r>
            <a:r>
              <a:rPr lang="en"/>
              <a:t> explain out loud – </a:t>
            </a:r>
            <a:r>
              <a:rPr b="1" lang="en"/>
              <a:t>2 (maybe 3)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- should we take out the “a,b” parts and just put them here in speaker notes to explain out loud? I think that would be fine if you all are worried about words on the slides</a:t>
            </a:r>
            <a:endParaRPr/>
          </a:p>
        </p:txBody>
      </p:sp>
      <p:sp>
        <p:nvSpPr>
          <p:cNvPr id="105" name="Google Shape;105;g2d640ea386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6463bcf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 minutes for this slide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200">
                <a:solidFill>
                  <a:srgbClr val="233245"/>
                </a:solidFill>
              </a:rPr>
              <a:t>The process → gone through a lot of different iterations with this game, changed so much – some we expected to change and improve, others we haven’t – spent a lot of time independently and meeting together multiple times a week</a:t>
            </a:r>
            <a:endParaRPr b="1" sz="1200">
              <a:solidFill>
                <a:srgbClr val="233245"/>
              </a:solidFill>
            </a:endParaRPr>
          </a:p>
          <a:p>
            <a:pPr indent="0" lvl="0" marL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200">
                <a:solidFill>
                  <a:srgbClr val="233245"/>
                </a:solidFill>
              </a:rPr>
              <a:t>Last major update we made since last week was to make clear how to visually narrate a scene – you build a movie scene as a group and describe how you want the scene to look in terms of setting, character, plot, and camera shots or angles</a:t>
            </a:r>
            <a:endParaRPr b="1" sz="1200">
              <a:solidFill>
                <a:srgbClr val="233245"/>
              </a:solidFill>
            </a:endParaRPr>
          </a:p>
          <a:p>
            <a:pPr indent="0" lvl="0" marL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200">
                <a:solidFill>
                  <a:srgbClr val="233245"/>
                </a:solidFill>
              </a:rPr>
              <a:t>Final thing – along with that, still working on the almanac with written and visual descriptors</a:t>
            </a:r>
            <a:endParaRPr b="1"/>
          </a:p>
        </p:txBody>
      </p:sp>
      <p:sp>
        <p:nvSpPr>
          <p:cNvPr id="113" name="Google Shape;113;g2d6463bcff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640ea386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d640ea386d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3E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 rot="103101">
            <a:off x="5255459" y="170263"/>
            <a:ext cx="4587899" cy="4791539"/>
          </a:xfrm>
          <a:custGeom>
            <a:rect b="b" l="l" r="r" t="t"/>
            <a:pathLst>
              <a:path extrusionOk="0" h="9578769" w="9171672">
                <a:moveTo>
                  <a:pt x="9171672" y="0"/>
                </a:moveTo>
                <a:lnTo>
                  <a:pt x="0" y="0"/>
                </a:lnTo>
                <a:lnTo>
                  <a:pt x="0" y="9578769"/>
                </a:lnTo>
                <a:lnTo>
                  <a:pt x="9171672" y="9578769"/>
                </a:lnTo>
                <a:lnTo>
                  <a:pt x="917167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13"/>
          <p:cNvSpPr txBox="1"/>
          <p:nvPr/>
        </p:nvSpPr>
        <p:spPr>
          <a:xfrm>
            <a:off x="624601" y="1586543"/>
            <a:ext cx="435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925F64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FilmBuff</a:t>
            </a:r>
            <a:r>
              <a:rPr lang="en" sz="4500" u="none" cap="none" strike="noStrike">
                <a:solidFill>
                  <a:srgbClr val="925F64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 </a:t>
            </a:r>
            <a:endParaRPr sz="70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14350" y="-690259"/>
            <a:ext cx="2787584" cy="2057400"/>
          </a:xfrm>
          <a:custGeom>
            <a:rect b="b" l="l" r="r" t="t"/>
            <a:pathLst>
              <a:path extrusionOk="0" h="4114800" w="5575167">
                <a:moveTo>
                  <a:pt x="0" y="0"/>
                </a:moveTo>
                <a:lnTo>
                  <a:pt x="5575167" y="0"/>
                </a:lnTo>
                <a:lnTo>
                  <a:pt x="5575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13"/>
          <p:cNvSpPr/>
          <p:nvPr/>
        </p:nvSpPr>
        <p:spPr>
          <a:xfrm>
            <a:off x="547909" y="-690259"/>
            <a:ext cx="2787584" cy="2057400"/>
          </a:xfrm>
          <a:custGeom>
            <a:rect b="b" l="l" r="r" t="t"/>
            <a:pathLst>
              <a:path extrusionOk="0" h="4114800" w="5575167">
                <a:moveTo>
                  <a:pt x="0" y="0"/>
                </a:moveTo>
                <a:lnTo>
                  <a:pt x="5575168" y="0"/>
                </a:lnTo>
                <a:lnTo>
                  <a:pt x="5575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13"/>
          <p:cNvSpPr/>
          <p:nvPr/>
        </p:nvSpPr>
        <p:spPr>
          <a:xfrm>
            <a:off x="2293325" y="4024491"/>
            <a:ext cx="2787584" cy="2057400"/>
          </a:xfrm>
          <a:custGeom>
            <a:rect b="b" l="l" r="r" t="t"/>
            <a:pathLst>
              <a:path extrusionOk="0" h="4114800" w="5575167">
                <a:moveTo>
                  <a:pt x="0" y="0"/>
                </a:moveTo>
                <a:lnTo>
                  <a:pt x="5575168" y="0"/>
                </a:lnTo>
                <a:lnTo>
                  <a:pt x="5575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13"/>
          <p:cNvSpPr txBox="1"/>
          <p:nvPr/>
        </p:nvSpPr>
        <p:spPr>
          <a:xfrm>
            <a:off x="624600" y="2571750"/>
            <a:ext cx="3303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25F64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A Tabletop Role-Playing Card Game by Kaden, Isa and Xavier</a:t>
            </a:r>
            <a:endParaRPr sz="1800">
              <a:solidFill>
                <a:srgbClr val="925F64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E5E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 rot="-4353637">
            <a:off x="730702" y="2950180"/>
            <a:ext cx="2928468" cy="2908735"/>
          </a:xfrm>
          <a:custGeom>
            <a:rect b="b" l="l" r="r" t="t"/>
            <a:pathLst>
              <a:path extrusionOk="0" h="5811588" w="5851015">
                <a:moveTo>
                  <a:pt x="0" y="0"/>
                </a:moveTo>
                <a:lnTo>
                  <a:pt x="5851015" y="0"/>
                </a:lnTo>
                <a:lnTo>
                  <a:pt x="5851015" y="5811588"/>
                </a:lnTo>
                <a:lnTo>
                  <a:pt x="0" y="5811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14"/>
          <p:cNvSpPr/>
          <p:nvPr/>
        </p:nvSpPr>
        <p:spPr>
          <a:xfrm rot="10731254">
            <a:off x="5383607" y="3393881"/>
            <a:ext cx="2926093" cy="2906375"/>
          </a:xfrm>
          <a:custGeom>
            <a:rect b="b" l="l" r="r" t="t"/>
            <a:pathLst>
              <a:path extrusionOk="0" h="5811588" w="5851015">
                <a:moveTo>
                  <a:pt x="0" y="0"/>
                </a:moveTo>
                <a:lnTo>
                  <a:pt x="5851015" y="0"/>
                </a:lnTo>
                <a:lnTo>
                  <a:pt x="5851015" y="5811588"/>
                </a:lnTo>
                <a:lnTo>
                  <a:pt x="0" y="5811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14"/>
          <p:cNvSpPr txBox="1"/>
          <p:nvPr/>
        </p:nvSpPr>
        <p:spPr>
          <a:xfrm>
            <a:off x="669889" y="366713"/>
            <a:ext cx="779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What is </a:t>
            </a:r>
            <a:r>
              <a:rPr i="1" lang="en" sz="36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FilmBuff</a:t>
            </a:r>
            <a:r>
              <a:rPr lang="en" sz="36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?</a:t>
            </a:r>
            <a:endParaRPr sz="180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934185" y="1018597"/>
            <a:ext cx="2237069" cy="2263285"/>
            <a:chOff x="0" y="-9525"/>
            <a:chExt cx="812800" cy="822325"/>
          </a:xfrm>
        </p:grpSpPr>
        <p:sp>
          <p:nvSpPr>
            <p:cNvPr id="68" name="Google Shape;6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3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sp>
        <p:nvSpPr>
          <p:cNvPr id="70" name="Google Shape;70;p14"/>
          <p:cNvSpPr txBox="1"/>
          <p:nvPr/>
        </p:nvSpPr>
        <p:spPr>
          <a:xfrm>
            <a:off x="1386100" y="1429933"/>
            <a:ext cx="14778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A Tabletop Role-Playing Card Game for 2-4 Players</a:t>
            </a:r>
            <a:endParaRPr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3371485" y="1018585"/>
            <a:ext cx="2237069" cy="2263285"/>
            <a:chOff x="0" y="-9525"/>
            <a:chExt cx="812800" cy="822325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3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3823400" y="1429920"/>
            <a:ext cx="14778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Suitable for High School and College Students</a:t>
            </a:r>
            <a:endParaRPr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5800960" y="1018585"/>
            <a:ext cx="2237069" cy="2263285"/>
            <a:chOff x="0" y="-9525"/>
            <a:chExt cx="812800" cy="822325"/>
          </a:xfrm>
        </p:grpSpPr>
        <p:sp>
          <p:nvSpPr>
            <p:cNvPr id="76" name="Google Shape;7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3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sp>
        <p:nvSpPr>
          <p:cNvPr id="78" name="Google Shape;78;p14"/>
          <p:cNvSpPr txBox="1"/>
          <p:nvPr/>
        </p:nvSpPr>
        <p:spPr>
          <a:xfrm>
            <a:off x="6245450" y="1429933"/>
            <a:ext cx="14778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No prior knowledge of film analysis required!</a:t>
            </a:r>
            <a:endParaRPr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E5E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5"/>
          <p:cNvGrpSpPr/>
          <p:nvPr/>
        </p:nvGrpSpPr>
        <p:grpSpPr>
          <a:xfrm>
            <a:off x="447714" y="1905939"/>
            <a:ext cx="650565" cy="665813"/>
            <a:chOff x="0" y="-19050"/>
            <a:chExt cx="812800" cy="831850"/>
          </a:xfrm>
        </p:grpSpPr>
        <p:sp>
          <p:nvSpPr>
            <p:cNvPr id="84" name="Google Shape;8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3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33245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 sz="700"/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3882719" y="2571752"/>
            <a:ext cx="650565" cy="665813"/>
            <a:chOff x="0" y="-19050"/>
            <a:chExt cx="812800" cy="831850"/>
          </a:xfrm>
        </p:grpSpPr>
        <p:sp>
          <p:nvSpPr>
            <p:cNvPr id="87" name="Google Shape;8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3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33245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 sz="700"/>
            </a:p>
          </p:txBody>
        </p:sp>
      </p:grpSp>
      <p:sp>
        <p:nvSpPr>
          <p:cNvPr id="89" name="Google Shape;89;p15"/>
          <p:cNvSpPr txBox="1"/>
          <p:nvPr/>
        </p:nvSpPr>
        <p:spPr>
          <a:xfrm>
            <a:off x="447724" y="502713"/>
            <a:ext cx="3435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Gameplay &amp; Core Dynamic</a:t>
            </a:r>
            <a:endParaRPr sz="360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882725" y="3358425"/>
            <a:ext cx="52614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Core Dynamic: Cut Scenes</a:t>
            </a:r>
            <a:endParaRPr sz="18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33245"/>
              </a:buClr>
              <a:buSzPts val="1800"/>
              <a:buFont typeface="EB Garamond ExtraBold"/>
              <a:buChar char="-"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Build a movie scene with the “scene tools” you have chosen to connect your film experiences with some film analysis</a:t>
            </a:r>
            <a:endParaRPr sz="18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47725" y="2670875"/>
            <a:ext cx="3123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Gameplay: </a:t>
            </a:r>
            <a:endParaRPr sz="18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33245"/>
              </a:buClr>
              <a:buSzPts val="1800"/>
              <a:buFont typeface="EB Garamond ExtraBold"/>
              <a:buChar char="-"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Roll one d4+1 for the number of cards to draw from Act deck</a:t>
            </a:r>
            <a:endParaRPr sz="18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33245"/>
              </a:buClr>
              <a:buSzPts val="1800"/>
              <a:buFont typeface="EB Garamond ExtraBold"/>
              <a:buChar char="-"/>
            </a:pPr>
            <a:r>
              <a:rPr lang="en" sz="18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Select “scene tools” to use in Cut Scenes</a:t>
            </a:r>
            <a:endParaRPr sz="18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164326" y="363351"/>
            <a:ext cx="3262559" cy="2307518"/>
          </a:xfrm>
          <a:custGeom>
            <a:rect b="b" l="l" r="r" t="t"/>
            <a:pathLst>
              <a:path extrusionOk="0" h="1248995" w="1765932">
                <a:moveTo>
                  <a:pt x="0" y="0"/>
                </a:moveTo>
                <a:lnTo>
                  <a:pt x="1765931" y="0"/>
                </a:lnTo>
                <a:lnTo>
                  <a:pt x="1765931" y="1248996"/>
                </a:lnTo>
                <a:lnTo>
                  <a:pt x="0" y="1248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 rot="5096898">
            <a:off x="1681738" y="-2058707"/>
            <a:ext cx="5799084" cy="9723432"/>
            <a:chOff x="3531" y="-28351"/>
            <a:chExt cx="808736" cy="1640216"/>
          </a:xfrm>
        </p:grpSpPr>
        <p:sp>
          <p:nvSpPr>
            <p:cNvPr id="98" name="Google Shape;98;p16"/>
            <p:cNvSpPr/>
            <p:nvPr/>
          </p:nvSpPr>
          <p:spPr>
            <a:xfrm>
              <a:off x="3531" y="-28351"/>
              <a:ext cx="808736" cy="1640216"/>
            </a:xfrm>
            <a:custGeom>
              <a:rect b="b" l="l" r="r" t="t"/>
              <a:pathLst>
                <a:path extrusionOk="0" h="1612006" w="812800">
                  <a:moveTo>
                    <a:pt x="406400" y="1612006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612006"/>
                  </a:lnTo>
                  <a:close/>
                </a:path>
              </a:pathLst>
            </a:custGeom>
            <a:solidFill>
              <a:srgbClr val="EFE88A"/>
            </a:solidFill>
            <a:ln>
              <a:noFill/>
            </a:ln>
          </p:spPr>
        </p:sp>
        <p:sp>
          <p:nvSpPr>
            <p:cNvPr id="99" name="Google Shape;99;p16"/>
            <p:cNvSpPr txBox="1"/>
            <p:nvPr/>
          </p:nvSpPr>
          <p:spPr>
            <a:xfrm>
              <a:off x="127000" y="19893"/>
              <a:ext cx="5589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6"/>
          <p:cNvSpPr/>
          <p:nvPr/>
        </p:nvSpPr>
        <p:spPr>
          <a:xfrm rot="-436204">
            <a:off x="-1932110" y="798148"/>
            <a:ext cx="3786982" cy="4781289"/>
          </a:xfrm>
          <a:custGeom>
            <a:rect b="b" l="l" r="r" t="t"/>
            <a:pathLst>
              <a:path extrusionOk="0" h="6458069" w="6183601">
                <a:moveTo>
                  <a:pt x="0" y="0"/>
                </a:moveTo>
                <a:lnTo>
                  <a:pt x="6183601" y="0"/>
                </a:lnTo>
                <a:lnTo>
                  <a:pt x="6183601" y="6458069"/>
                </a:lnTo>
                <a:lnTo>
                  <a:pt x="0" y="6458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6"/>
          <p:cNvSpPr txBox="1"/>
          <p:nvPr/>
        </p:nvSpPr>
        <p:spPr>
          <a:xfrm>
            <a:off x="2597101" y="1671875"/>
            <a:ext cx="62421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Drawing on movie-watching experiences, engage in discussion to apply basic elements of film analysis while constructing your own movie scenes  </a:t>
            </a:r>
            <a:endParaRPr sz="3000">
              <a:solidFill>
                <a:schemeClr val="dk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442430" y="960000"/>
            <a:ext cx="7120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Learning Goal</a:t>
            </a:r>
            <a:r>
              <a:rPr lang="en" sz="3300">
                <a:solidFill>
                  <a:schemeClr val="dk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  </a:t>
            </a:r>
            <a:endParaRPr sz="100">
              <a:solidFill>
                <a:schemeClr val="dk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3E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85498" y="3491704"/>
            <a:ext cx="1121568" cy="1545314"/>
          </a:xfrm>
          <a:custGeom>
            <a:rect b="b" l="l" r="r" t="t"/>
            <a:pathLst>
              <a:path extrusionOk="0" h="3090629" w="2243136">
                <a:moveTo>
                  <a:pt x="0" y="0"/>
                </a:moveTo>
                <a:lnTo>
                  <a:pt x="2243136" y="0"/>
                </a:lnTo>
                <a:lnTo>
                  <a:pt x="2243136" y="3090629"/>
                </a:lnTo>
                <a:lnTo>
                  <a:pt x="0" y="3090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7"/>
          <p:cNvSpPr/>
          <p:nvPr/>
        </p:nvSpPr>
        <p:spPr>
          <a:xfrm rot="2590709">
            <a:off x="7811219" y="3125391"/>
            <a:ext cx="1141570" cy="1852088"/>
          </a:xfrm>
          <a:custGeom>
            <a:rect b="b" l="l" r="r" t="t"/>
            <a:pathLst>
              <a:path extrusionOk="0" h="3712912" w="2280719">
                <a:moveTo>
                  <a:pt x="0" y="0"/>
                </a:moveTo>
                <a:lnTo>
                  <a:pt x="2280718" y="0"/>
                </a:lnTo>
                <a:lnTo>
                  <a:pt x="2280718" y="3712912"/>
                </a:lnTo>
                <a:lnTo>
                  <a:pt x="0" y="3712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7"/>
          <p:cNvSpPr txBox="1"/>
          <p:nvPr/>
        </p:nvSpPr>
        <p:spPr>
          <a:xfrm>
            <a:off x="348451" y="250450"/>
            <a:ext cx="844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15E3D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Rules</a:t>
            </a:r>
            <a:endParaRPr sz="360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323450" y="851475"/>
            <a:ext cx="6497100" cy="4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rabi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Lines and Veils (safety tools)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rabi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Drawing from the FilmBuff deck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lphaL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Act cards – 4 options for “scene tools”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lphaL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Character Archetype cards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rabi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Cut Scenes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lphaL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Act description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lphaL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Follow numbered steps to build a movie scene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rabi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The Board of Directors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 ExtraBold"/>
              <a:buAutoNum type="alphaLcParenR"/>
            </a:pPr>
            <a:r>
              <a:rPr lang="en" sz="1800">
                <a:solidFill>
                  <a:schemeClr val="dk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BOD cards as a guide to analyze and think deeper about one of the Cut Scenes</a:t>
            </a:r>
            <a:endParaRPr sz="1800">
              <a:solidFill>
                <a:schemeClr val="dk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7C7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2486550" y="1233175"/>
            <a:ext cx="4170900" cy="3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The Idea: Film!</a:t>
            </a:r>
            <a:endParaRPr sz="27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Many</a:t>
            </a:r>
            <a:r>
              <a:rPr lang="en" sz="27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 iterations</a:t>
            </a:r>
            <a:endParaRPr sz="27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Updates, Feedback and Playtesting</a:t>
            </a:r>
            <a:endParaRPr sz="27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33245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Not Done</a:t>
            </a:r>
            <a:endParaRPr sz="2700">
              <a:solidFill>
                <a:srgbClr val="233245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2505263" y="0"/>
            <a:ext cx="4006215" cy="1330606"/>
            <a:chOff x="-326639" y="-435151"/>
            <a:chExt cx="2110200" cy="1080300"/>
          </a:xfrm>
        </p:grpSpPr>
        <p:sp>
          <p:nvSpPr>
            <p:cNvPr id="117" name="Google Shape;117;p18"/>
            <p:cNvSpPr/>
            <p:nvPr/>
          </p:nvSpPr>
          <p:spPr>
            <a:xfrm>
              <a:off x="0" y="0"/>
              <a:ext cx="1636955" cy="566050"/>
            </a:xfrm>
            <a:custGeom>
              <a:rect b="b" l="l" r="r" t="t"/>
              <a:pathLst>
                <a:path extrusionOk="0" h="566050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66050"/>
                  </a:lnTo>
                  <a:lnTo>
                    <a:pt x="0" y="566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8" name="Google Shape;118;p18"/>
            <p:cNvSpPr txBox="1"/>
            <p:nvPr/>
          </p:nvSpPr>
          <p:spPr>
            <a:xfrm>
              <a:off x="-326639" y="-435151"/>
              <a:ext cx="2110200" cy="10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925F64"/>
                  </a:solidFill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Our Experience</a:t>
              </a:r>
              <a:endParaRPr sz="3600">
                <a:solidFill>
                  <a:srgbClr val="925F64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</p:grpSp>
      <p:sp>
        <p:nvSpPr>
          <p:cNvPr id="119" name="Google Shape;119;p18"/>
          <p:cNvSpPr/>
          <p:nvPr/>
        </p:nvSpPr>
        <p:spPr>
          <a:xfrm>
            <a:off x="173423" y="1233180"/>
            <a:ext cx="1717929" cy="4114800"/>
          </a:xfrm>
          <a:custGeom>
            <a:rect b="b" l="l" r="r" t="t"/>
            <a:pathLst>
              <a:path extrusionOk="0" h="8229600" w="3435858">
                <a:moveTo>
                  <a:pt x="0" y="0"/>
                </a:moveTo>
                <a:lnTo>
                  <a:pt x="3435858" y="0"/>
                </a:lnTo>
                <a:lnTo>
                  <a:pt x="34358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>
            <a:off x="7125408" y="-601901"/>
            <a:ext cx="1717929" cy="4114800"/>
          </a:xfrm>
          <a:custGeom>
            <a:rect b="b" l="l" r="r" t="t"/>
            <a:pathLst>
              <a:path extrusionOk="0" h="8229600" w="3435858">
                <a:moveTo>
                  <a:pt x="0" y="0"/>
                </a:moveTo>
                <a:lnTo>
                  <a:pt x="3435858" y="0"/>
                </a:lnTo>
                <a:lnTo>
                  <a:pt x="34358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3E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2246238" y="1688050"/>
            <a:ext cx="465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15E3D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THANK YOU!</a:t>
            </a:r>
            <a:endParaRPr sz="70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-3" y="-5"/>
            <a:ext cx="2394326" cy="5144061"/>
          </a:xfrm>
          <a:custGeom>
            <a:rect b="b" l="l" r="r" t="t"/>
            <a:pathLst>
              <a:path extrusionOk="0" h="1624013" w="755904">
                <a:moveTo>
                  <a:pt x="0" y="0"/>
                </a:moveTo>
                <a:lnTo>
                  <a:pt x="755904" y="0"/>
                </a:lnTo>
                <a:lnTo>
                  <a:pt x="755904" y="1624014"/>
                </a:lnTo>
                <a:lnTo>
                  <a:pt x="0" y="162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9"/>
          <p:cNvSpPr/>
          <p:nvPr/>
        </p:nvSpPr>
        <p:spPr>
          <a:xfrm flipH="1">
            <a:off x="6749674" y="0"/>
            <a:ext cx="2394326" cy="5144061"/>
          </a:xfrm>
          <a:custGeom>
            <a:rect b="b" l="l" r="r" t="t"/>
            <a:pathLst>
              <a:path extrusionOk="0" h="1624013" w="755904">
                <a:moveTo>
                  <a:pt x="0" y="0"/>
                </a:moveTo>
                <a:lnTo>
                  <a:pt x="755904" y="0"/>
                </a:lnTo>
                <a:lnTo>
                  <a:pt x="755904" y="1624014"/>
                </a:lnTo>
                <a:lnTo>
                  <a:pt x="0" y="162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325" y="3006550"/>
            <a:ext cx="59436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